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0" r:id="rId3"/>
    <p:sldId id="258" r:id="rId4"/>
    <p:sldId id="286" r:id="rId5"/>
    <p:sldId id="259" r:id="rId6"/>
    <p:sldId id="260" r:id="rId7"/>
    <p:sldId id="287" r:id="rId8"/>
    <p:sldId id="304" r:id="rId9"/>
    <p:sldId id="261" r:id="rId10"/>
    <p:sldId id="262" r:id="rId11"/>
    <p:sldId id="305" r:id="rId12"/>
    <p:sldId id="289" r:id="rId13"/>
    <p:sldId id="301" r:id="rId14"/>
    <p:sldId id="263" r:id="rId15"/>
    <p:sldId id="290" r:id="rId16"/>
    <p:sldId id="264" r:id="rId17"/>
    <p:sldId id="265" r:id="rId18"/>
    <p:sldId id="291" r:id="rId19"/>
    <p:sldId id="306" r:id="rId20"/>
    <p:sldId id="266" r:id="rId21"/>
    <p:sldId id="267" r:id="rId22"/>
    <p:sldId id="268" r:id="rId23"/>
    <p:sldId id="292" r:id="rId24"/>
    <p:sldId id="269" r:id="rId25"/>
    <p:sldId id="307" r:id="rId26"/>
    <p:sldId id="308" r:id="rId27"/>
    <p:sldId id="270" r:id="rId28"/>
    <p:sldId id="302" r:id="rId29"/>
    <p:sldId id="271" r:id="rId30"/>
    <p:sldId id="293" r:id="rId31"/>
    <p:sldId id="272" r:id="rId32"/>
    <p:sldId id="273" r:id="rId33"/>
    <p:sldId id="274" r:id="rId34"/>
    <p:sldId id="303" r:id="rId35"/>
    <p:sldId id="275" r:id="rId36"/>
    <p:sldId id="294" r:id="rId37"/>
    <p:sldId id="276" r:id="rId38"/>
    <p:sldId id="295" r:id="rId39"/>
    <p:sldId id="277" r:id="rId40"/>
    <p:sldId id="296" r:id="rId41"/>
    <p:sldId id="278" r:id="rId42"/>
    <p:sldId id="309" r:id="rId43"/>
    <p:sldId id="297" r:id="rId44"/>
    <p:sldId id="279" r:id="rId45"/>
    <p:sldId id="280" r:id="rId46"/>
    <p:sldId id="310" r:id="rId47"/>
    <p:sldId id="281" r:id="rId48"/>
    <p:sldId id="298" r:id="rId49"/>
    <p:sldId id="282" r:id="rId50"/>
    <p:sldId id="299" r:id="rId51"/>
    <p:sldId id="283" r:id="rId52"/>
    <p:sldId id="285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478" autoAdjust="0"/>
  </p:normalViewPr>
  <p:slideViewPr>
    <p:cSldViewPr>
      <p:cViewPr>
        <p:scale>
          <a:sx n="155" d="100"/>
          <a:sy n="155" d="100"/>
        </p:scale>
        <p:origin x="4536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Analytical Geometry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2" descr="Image result for linear algeb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4191000" cy="304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𝐏𝐚𝐫𝐚𝐦𝐞𝐭𝐫𝐢𝐜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𝐄𝐪𝐮𝐚𝐭𝐢𝐨𝐧𝐬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𝐓𝐡𝐫𝐨𝐮𝐠𝐡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𝐓𝐰𝐨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𝐏𝐨𝐢𝐧𝐭𝐬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a set of parametric equations of the line that passes through </a:t>
                </a:r>
                <a:r>
                  <a:rPr lang="en-US" sz="3200" b="1" dirty="0" smtClean="0"/>
                  <a:t>the two points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9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71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 and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𝐝𝐢𝐫𝐞𝐜𝐭𝐞𝐝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𝐥𝐢𝐧𝐞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𝐬𝐞𝐠𝐦𝐞𝐧𝐭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𝐏𝐐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3200" b="1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𝐏𝐐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ctr">
                  <a:lnSpc>
                    <a:spcPct val="150000"/>
                  </a:lnSpc>
                </a:pPr>
                <a:endParaRPr lang="en-US" sz="3200" b="1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200" b="1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−∞,+∞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13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1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varies over all real numbers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parametric equations in </a:t>
                </a:r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Example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determine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on the line</a:t>
                </a:r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595" r="-1528" b="-2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3635267"/>
                <a:ext cx="9144000" cy="13177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In particular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note that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give the original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2800" b="1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35267"/>
                <a:ext cx="9144000" cy="1317733"/>
              </a:xfrm>
              <a:prstGeom prst="rect">
                <a:avLst/>
              </a:prstGeom>
              <a:blipFill>
                <a:blip r:embed="rId3"/>
                <a:stretch>
                  <a:fillRect l="-1333" r="-1333" b="-1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79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9718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Planes in </a:t>
            </a: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36423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We have just </a:t>
            </a:r>
            <a:r>
              <a:rPr lang="en-US" sz="3200" b="1" dirty="0"/>
              <a:t>seen how an equation of a line </a:t>
            </a:r>
            <a:r>
              <a:rPr lang="en-US" sz="3200" b="1" dirty="0" smtClean="0"/>
              <a:t>in space </a:t>
            </a:r>
            <a:r>
              <a:rPr lang="en-US" sz="3200" b="1" dirty="0"/>
              <a:t>can be obtained from a point on the </a:t>
            </a:r>
            <a:r>
              <a:rPr lang="en-US" sz="3200" b="1" dirty="0" smtClean="0"/>
              <a:t>line and </a:t>
            </a:r>
            <a:r>
              <a:rPr lang="en-US" sz="3200" b="1" dirty="0"/>
              <a:t>a vector parallel to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7442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us now see how </a:t>
                </a:r>
                <a:r>
                  <a:rPr lang="en-US" sz="3200" b="1" dirty="0"/>
                  <a:t>an equation of a plane in space can </a:t>
                </a:r>
                <a:r>
                  <a:rPr lang="en-US" sz="3200" b="1" dirty="0" smtClean="0"/>
                  <a:t>be obtained </a:t>
                </a:r>
                <a:r>
                  <a:rPr lang="en-US" sz="3200" b="1" dirty="0"/>
                  <a:t>from a point in the plane and </a:t>
                </a:r>
                <a:r>
                  <a:rPr lang="en-US" sz="3200" b="1" dirty="0" smtClean="0"/>
                  <a:t>a vector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𝐧𝐨𝐫𝐦𝐚𝐥</m:t>
                    </m:r>
                  </m:oMath>
                </a14:m>
                <a:r>
                  <a:rPr lang="en-US" sz="3200" b="1" dirty="0"/>
                  <a:t> (perpendicular) to the plane.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4212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88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5867400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Consider the plane containing the point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having </a:t>
                </a:r>
                <a:r>
                  <a:rPr lang="en-US" sz="2800" b="1" dirty="0"/>
                  <a:t>a nonzero normal </a:t>
                </a:r>
                <a:r>
                  <a:rPr lang="en-US" sz="2800" b="1" dirty="0" smtClean="0"/>
                  <a:t>vector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as 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867400" cy="3323987"/>
              </a:xfrm>
              <a:prstGeom prst="rect">
                <a:avLst/>
              </a:prstGeom>
              <a:blipFill>
                <a:blip r:embed="rId2"/>
                <a:stretch>
                  <a:fillRect l="-2077" r="-1973" b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4015042"/>
                <a:ext cx="9144000" cy="2842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This plane consists of </a:t>
                </a:r>
                <a:r>
                  <a:rPr lang="en-US" sz="2800" b="1" dirty="0"/>
                  <a:t>all </a:t>
                </a:r>
                <a:r>
                  <a:rPr lang="en-US" sz="2800" b="1" dirty="0" smtClean="0"/>
                  <a:t>points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for which </a:t>
                </a:r>
                <a:r>
                  <a:rPr lang="en-US" sz="2800" b="1" dirty="0" smtClean="0"/>
                  <a:t>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𝐏𝐐</m:t>
                        </m:r>
                      </m:e>
                    </m:acc>
                  </m:oMath>
                </a14:m>
                <a:r>
                  <a:rPr lang="en-US" sz="2800" b="1" dirty="0" smtClean="0"/>
                  <a:t> is orthogonal to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sz="2800" b="1" dirty="0" smtClean="0"/>
                  <a:t>. Using </a:t>
                </a:r>
                <a:r>
                  <a:rPr lang="en-US" sz="2800" b="1" dirty="0"/>
                  <a:t>the dot product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 smtClean="0"/>
                  <a:t>you can </a:t>
                </a:r>
                <a:r>
                  <a:rPr lang="en-US" sz="2800" b="1" dirty="0"/>
                  <a:t>write the </a:t>
                </a:r>
                <a:r>
                  <a:rPr lang="en-US" sz="2800" b="1" dirty="0" smtClean="0"/>
                  <a:t>following: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800" b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𝐏𝐐</m:t>
                          </m:r>
                        </m:e>
                      </m:acc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15042"/>
                <a:ext cx="9144000" cy="2842958"/>
              </a:xfrm>
              <a:prstGeom prst="rect">
                <a:avLst/>
              </a:prstGeom>
              <a:blipFill>
                <a:blip r:embed="rId3"/>
                <a:stretch>
                  <a:fillRect l="-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218" y="1"/>
            <a:ext cx="30617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7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99060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914400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028885"/>
                <a:ext cx="9144000" cy="452431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𝐓𝐡𝐞𝐨𝐫𝐞𝐦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𝐒𝐭𝐚𝐧𝐝𝐚𝐫𝐝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𝐄𝐪𝐮𝐚𝐭𝐢𝐨𝐧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𝐏𝐥𝐚𝐧𝐞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plane containing the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having normal </a:t>
                </a:r>
                <a:r>
                  <a:rPr lang="en-US" sz="3200" b="1" dirty="0" smtClean="0"/>
                  <a:t>vector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3200" b="1" dirty="0" smtClean="0"/>
                  <a:t>can </a:t>
                </a:r>
                <a:r>
                  <a:rPr lang="en-US" sz="3200" b="1" dirty="0"/>
                  <a:t>be represented by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standard form </a:t>
                </a:r>
                <a:r>
                  <a:rPr lang="en-US" sz="3200" b="1" dirty="0"/>
                  <a:t>of the equation of a </a:t>
                </a:r>
                <a:r>
                  <a:rPr lang="en-US" sz="3200" b="1" dirty="0" smtClean="0"/>
                  <a:t>plane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28885"/>
                <a:ext cx="9144000" cy="45243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8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By regrouping the terms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you obtain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𝐠𝐞𝐧𝐞𝐫𝐚𝐥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𝐟𝐨𝐫𝐦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of the equation of a plane in </a:t>
                </a:r>
                <a:r>
                  <a:rPr lang="en-US" sz="3200" b="1" dirty="0" smtClean="0"/>
                  <a:t>space: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820" y="25908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Given the general form of the equation of a plane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it is easy to find a normal vector </a:t>
                </a:r>
                <a:r>
                  <a:rPr lang="en-US" sz="3200" b="1" dirty="0"/>
                  <a:t>to the </a:t>
                </a:r>
                <a:r>
                  <a:rPr lang="en-US" sz="3200" b="1" dirty="0" smtClean="0"/>
                  <a:t>plane: </a:t>
                </a:r>
                <a:r>
                  <a:rPr lang="en-US" sz="3200" b="1" dirty="0" smtClean="0"/>
                  <a:t>simply </a:t>
                </a:r>
                <a:r>
                  <a:rPr lang="en-US" sz="3200" b="1" dirty="0"/>
                  <a:t>use the coefficients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3200" b="1" dirty="0" smtClean="0"/>
                  <a:t> to 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5908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31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𝐄𝐪𝐮𝐚𝐭𝐢𝐨𝐧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𝐏𝐥𝐚𝐧𝐞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𝟑𝐃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𝐒𝐩𝐚𝐜𝐞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general equation of the plane containing the </a:t>
                </a:r>
                <a:r>
                  <a:rPr lang="en-US" sz="3200" b="1" dirty="0" smtClean="0"/>
                  <a:t>points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63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700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𝐏𝐐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𝐏𝐑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𝐏𝐐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𝐏𝐑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𝐣</m:t>
                                </m:r>
                              </m:e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𝟗𝐢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𝟔𝐣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𝟏𝟐𝐤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𝟏𝟐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7004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76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0480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in Space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24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check to see that each of the three original points </a:t>
                </a:r>
                <a:r>
                  <a:rPr lang="en-US" sz="3200" b="1" dirty="0" smtClean="0"/>
                  <a:t>satisfies the equation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981200"/>
            <a:ext cx="426135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31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smtClean="0"/>
              <a:t>Two distinct planes in space </a:t>
            </a:r>
            <a:r>
              <a:rPr lang="en-US" sz="2800" b="1" dirty="0"/>
              <a:t>either are parallel or intersect in a line</a:t>
            </a:r>
            <a:r>
              <a:rPr lang="en-US" sz="2800" b="1" dirty="0" smtClean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0" y="1600200"/>
                <a:ext cx="9144000" cy="4431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For two planes that intersect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you can determine the angle between them from the angle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between their normal </a:t>
                </a:r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vectors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 smtClean="0"/>
                  <a:t>as </a:t>
                </a:r>
                <a:r>
                  <a:rPr lang="en-US" sz="2800" b="1" dirty="0"/>
                  <a:t>shown in </a:t>
                </a:r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Figure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4431726"/>
              </a:xfrm>
              <a:prstGeom prst="rect">
                <a:avLst/>
              </a:prstGeom>
              <a:blipFill>
                <a:blip r:embed="rId2"/>
                <a:stretch>
                  <a:fillRect l="-1333" r="-1333" b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956560"/>
            <a:ext cx="434340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0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96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Specifically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normal to two intersecting </a:t>
                </a:r>
                <a:r>
                  <a:rPr lang="en-US" sz="3200" b="1" dirty="0" smtClean="0"/>
                  <a:t>planes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then the </a:t>
                </a:r>
                <a:r>
                  <a:rPr lang="en-US" sz="3200" b="1" dirty="0" smtClean="0"/>
                  <a:t>angle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between </a:t>
                </a:r>
                <a:r>
                  <a:rPr lang="en-US" sz="3200" b="1" dirty="0" smtClean="0"/>
                  <a:t>the normal </a:t>
                </a:r>
                <a:r>
                  <a:rPr lang="en-US" sz="3200" b="1" dirty="0"/>
                  <a:t>vectors is equal to the angle between the two planes and </a:t>
                </a:r>
                <a:r>
                  <a:rPr lang="en-US" sz="3200" b="1" dirty="0" smtClean="0"/>
                  <a:t>is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9600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Consequently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two planes with normal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 smtClean="0"/>
                  <a:t> are</a:t>
                </a:r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perpendicular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parallel </a:t>
                </a:r>
                <a:r>
                  <a:rPr lang="en-US" sz="3200" b="1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 scalar multiple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3252787"/>
                <a:ext cx="9144000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𝐅𝐢𝐧𝐝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𝐈𝐧𝐭𝐞𝐫𝐬𝐞𝐜𝐭𝐢𝐨𝐧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𝐓𝐰𝐨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𝐏𝐥𝐚𝐧𝐞𝐬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angle between the two </a:t>
                </a:r>
                <a:r>
                  <a:rPr lang="en-US" sz="3200" b="1" dirty="0" smtClean="0"/>
                  <a:t>planes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𝐪𝐮𝐚𝐭𝐢𝐨𝐧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𝐩𝐥𝐚𝐧𝐞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𝐪𝐮𝐚𝐭𝐢𝐨𝐧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𝐩𝐥𝐚𝐧𝐞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2787"/>
                <a:ext cx="9144000" cy="3600986"/>
              </a:xfrm>
              <a:prstGeom prst="rect">
                <a:avLst/>
              </a:prstGeom>
              <a:blipFill>
                <a:blip r:embed="rId3"/>
                <a:stretch>
                  <a:fillRect l="-1667" r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03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820" y="0"/>
                <a:ext cx="913718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 </a:t>
                </a:r>
                <a:r>
                  <a:rPr lang="en-US" sz="3200" b="1" dirty="0"/>
                  <a:t>find parametric equations of their line of </a:t>
                </a:r>
                <a:r>
                  <a:rPr lang="en-US" sz="3200" b="1" dirty="0" smtClean="0"/>
                  <a:t>intersection.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(</a:t>
                </a:r>
                <a:r>
                  <a:rPr lang="en-US" sz="3200" b="1" dirty="0"/>
                  <a:t>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)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37180" cy="3785652"/>
              </a:xfrm>
              <a:prstGeom prst="rect">
                <a:avLst/>
              </a:prstGeom>
              <a:blipFill>
                <a:blip r:embed="rId2"/>
                <a:stretch>
                  <a:fillRect l="-1668" r="-1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11" y="1600200"/>
            <a:ext cx="4567089" cy="52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2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3736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en-US" sz="3200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sz="3200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d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𝟒𝟒𝟗𝟓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𝟏𝟐𝟑𝟏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𝟓𝟗𝟒𝟏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𝟗𝟑𝟒𝟔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𝐫𝐚𝐝𝐢𝐚𝐧𝐬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𝟓𝟑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736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15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646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(×−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−∞,∞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6468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3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62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the direction numbers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 can be obtained from the </a:t>
                </a:r>
                <a:r>
                  <a:rPr lang="en-US" sz="3200" b="1" dirty="0" smtClean="0"/>
                  <a:t>cross product </a:t>
                </a:r>
                <a:r>
                  <a:rPr lang="en-US" sz="3200" b="1" dirty="0"/>
                  <a:t>of the two normal vectors as </a:t>
                </a:r>
                <a:r>
                  <a:rPr lang="en-US" sz="3200" b="1" dirty="0" smtClean="0"/>
                  <a:t>follows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𝐣</m:t>
                                </m:r>
                              </m:e>
                              <m:e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𝟒𝐣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𝟕𝐤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62431"/>
              </a:xfrm>
              <a:prstGeom prst="rect">
                <a:avLst/>
              </a:prstGeom>
              <a:blipFill>
                <a:blip r:embed="rId2"/>
                <a:stretch>
                  <a:fillRect l="-1800" t="-2154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20" y="41678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means that the line of intersection of the two planes is parallel to the </a:t>
            </a:r>
            <a:r>
              <a:rPr lang="en-US" sz="3200" b="1" dirty="0" smtClean="0"/>
              <a:t>cross product </a:t>
            </a:r>
            <a:r>
              <a:rPr lang="en-US" sz="3200" b="1" dirty="0"/>
              <a:t>of their normal vectors.</a:t>
            </a:r>
          </a:p>
        </p:txBody>
      </p:sp>
    </p:spTree>
    <p:extLst>
      <p:ext uri="{BB962C8B-B14F-4D97-AF65-F5344CB8AC3E}">
        <p14:creationId xmlns:p14="http://schemas.microsoft.com/office/powerpoint/2010/main" val="84281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200400"/>
            <a:ext cx="9150820" cy="8273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Sketching Planes in </a:t>
            </a: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259151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a plane in space intersects one of the coordinate planes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line of </a:t>
                </a:r>
                <a:r>
                  <a:rPr lang="en-US" sz="3200" b="1" dirty="0" smtClean="0"/>
                  <a:t>intersection is </a:t>
                </a:r>
                <a:r>
                  <a:rPr lang="en-US" sz="3200" b="1" dirty="0"/>
                  <a:t>called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trace</a:t>
                </a:r>
                <a:r>
                  <a:rPr lang="en-US" sz="3200" b="1" dirty="0"/>
                  <a:t> of the given plane in the coordinate plane.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33538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sketch a plane in </a:t>
                </a:r>
                <a:r>
                  <a:rPr lang="en-US" sz="3200" b="1" dirty="0" smtClean="0"/>
                  <a:t>space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it </a:t>
                </a:r>
                <a:r>
                  <a:rPr lang="en-US" sz="3200" b="1" dirty="0"/>
                  <a:t>is helpful to find </a:t>
                </a:r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its </a:t>
                </a:r>
                <a:r>
                  <a:rPr lang="en-US" sz="3200" b="1" dirty="0"/>
                  <a:t>points of intersection with the coordinate </a:t>
                </a:r>
                <a:r>
                  <a:rPr lang="en-US" sz="3200" b="1" dirty="0" smtClean="0"/>
                  <a:t>axes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its </a:t>
                </a:r>
                <a:r>
                  <a:rPr lang="en-US" sz="3200" b="1" dirty="0"/>
                  <a:t>traces in </a:t>
                </a:r>
                <a:r>
                  <a:rPr lang="en-US" sz="3200" b="1" dirty="0" smtClean="0"/>
                  <a:t>the coordinate planes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3353812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61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:r>
                  <a:rPr lang="en-US" sz="3200" b="1" dirty="0"/>
                  <a:t>space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</a:t>
                </a:r>
                <a:r>
                  <a:rPr lang="en-US" sz="3200" b="1" dirty="0" smtClean="0"/>
                  <a:t>more convenient </a:t>
                </a:r>
                <a:r>
                  <a:rPr lang="en-US" sz="3200" b="1" dirty="0"/>
                  <a:t>to use vectors to determine the equation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of </a:t>
                </a:r>
                <a:r>
                  <a:rPr lang="en-US" sz="3200" b="1" dirty="0"/>
                  <a:t>a line.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820" y="2590800"/>
                <a:ext cx="433658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consider the line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3200" b="1" dirty="0" smtClean="0"/>
                  <a:t> through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parallel </a:t>
                </a:r>
                <a:r>
                  <a:rPr lang="en-US" sz="3200" b="1" dirty="0" smtClean="0"/>
                  <a:t>to the vector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590800"/>
                <a:ext cx="4336580" cy="3785652"/>
              </a:xfrm>
              <a:prstGeom prst="rect">
                <a:avLst/>
              </a:prstGeom>
              <a:blipFill>
                <a:blip r:embed="rId3"/>
                <a:stretch>
                  <a:fillRect l="-3511" r="-3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76" y="914400"/>
            <a:ext cx="4306724" cy="59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consider the plane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𝐪𝐮𝐚𝐭𝐢𝐨𝐧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𝐩𝐥𝐚𝐧𝐞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77328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5029200"/>
                <a:ext cx="9144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line intersects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9200"/>
                <a:ext cx="91440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769745"/>
                <a:ext cx="9144000" cy="295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You can find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trace by letting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sketching the line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𝒙𝒚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𝐭𝐫𝐚𝐜𝐞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plane.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69745"/>
                <a:ext cx="9144000" cy="2954655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3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67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2800" b="1" dirty="0" smtClean="0"/>
                  <a:t>In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Figure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this process is continued by finding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trace </a:t>
                </a:r>
                <a:r>
                  <a:rPr lang="en-US" sz="2800" b="1" dirty="0"/>
                  <a:t>and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𝒙𝒛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trace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and </a:t>
                </a:r>
                <a:r>
                  <a:rPr lang="en-US" sz="2800" b="1" dirty="0" smtClean="0"/>
                  <a:t>then shading </a:t>
                </a:r>
                <a:r>
                  <a:rPr lang="en-US" sz="2800" b="1" dirty="0"/>
                  <a:t>the triangular region lying in the first octant.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31325"/>
              </a:xfrm>
              <a:prstGeom prst="rect">
                <a:avLst/>
              </a:prstGeom>
              <a:blipFill>
                <a:blip r:embed="rId2"/>
                <a:stretch>
                  <a:fillRect l="-1333" r="-1333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5" y="2268883"/>
            <a:ext cx="9146005" cy="42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3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an equation of a plane has a missing variable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such </a:t>
                </a:r>
                <a:r>
                  <a:rPr lang="en-US" sz="3200" b="1" dirty="0" smtClean="0"/>
                  <a:t>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then the plane must be parallel to the </a:t>
                </a:r>
                <a:r>
                  <a:rPr lang="en-US" sz="3200" b="1" dirty="0" smtClean="0"/>
                  <a:t>axis represented </a:t>
                </a:r>
                <a:r>
                  <a:rPr lang="en-US" sz="3200" b="1" dirty="0"/>
                  <a:t>by the missing variable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</a:t>
                </a:r>
                <a:r>
                  <a:rPr lang="en-US" sz="3200" b="1" dirty="0" smtClean="0"/>
                  <a:t>shown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468" y="2438400"/>
            <a:ext cx="4830531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two variables are missing from </a:t>
                </a:r>
                <a:r>
                  <a:rPr lang="en-US" sz="3200" b="1" dirty="0"/>
                  <a:t>an equation of a plane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such </a:t>
                </a:r>
                <a:r>
                  <a:rPr lang="en-US" sz="3200" b="1" dirty="0" smtClean="0"/>
                  <a:t>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then </a:t>
                </a:r>
                <a:r>
                  <a:rPr lang="en-US" sz="3200" b="1" dirty="0"/>
                  <a:t>it is parallel to the coordinate </a:t>
                </a:r>
                <a:r>
                  <a:rPr lang="en-US" sz="3200" b="1" dirty="0" smtClean="0"/>
                  <a:t>plane represented </a:t>
                </a:r>
                <a:r>
                  <a:rPr lang="en-US" sz="3200" b="1" dirty="0"/>
                  <a:t>by the missing variables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as shown </a:t>
                </a: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24200"/>
            <a:ext cx="9144000" cy="363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4290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Distances in Space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75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75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Consider two types of problems involving </a:t>
                </a:r>
                <a:r>
                  <a:rPr lang="en-US" sz="3200" b="1" dirty="0" smtClean="0"/>
                  <a:t>distances </a:t>
                </a:r>
                <a:r>
                  <a:rPr lang="en-US" sz="3200" b="1" dirty="0"/>
                  <a:t>in space</a:t>
                </a:r>
                <a:r>
                  <a:rPr lang="en-US" sz="3200" b="1" dirty="0" smtClean="0"/>
                  <a:t>:</a:t>
                </a:r>
              </a:p>
              <a:p>
                <a:pPr marL="514350" indent="-51435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3200" b="1" dirty="0" smtClean="0"/>
                  <a:t>finding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distance between </a:t>
                </a:r>
                <a:r>
                  <a:rPr lang="en-US" sz="3200" b="1" dirty="0"/>
                  <a:t>a point and a </a:t>
                </a:r>
                <a:r>
                  <a:rPr lang="en-US" sz="3200" b="1" dirty="0" smtClean="0"/>
                  <a:t>plane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514350" indent="-51435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3200" b="1" dirty="0" smtClean="0"/>
                  <a:t>finding </a:t>
                </a:r>
                <a:r>
                  <a:rPr lang="en-US" sz="3200" b="1" dirty="0"/>
                  <a:t>the distance between a point and a </a:t>
                </a:r>
                <a:r>
                  <a:rPr lang="en-US" sz="3200" b="1" dirty="0" smtClean="0"/>
                  <a:t>line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55213"/>
              </a:xfrm>
              <a:prstGeom prst="rect">
                <a:avLst/>
              </a:prstGeom>
              <a:blipFill rotWithShape="0">
                <a:blip r:embed="rId2"/>
                <a:stretch>
                  <a:fillRect l="-2000" r="-166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82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587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3200" b="1" dirty="0"/>
                  <a:t>The solutions of these problems illustrate the versatility and usefulness of vectors </a:t>
                </a:r>
                <a:r>
                  <a:rPr lang="en-US" sz="3200" b="1" dirty="0" smtClean="0"/>
                  <a:t>in coordinate </a:t>
                </a:r>
                <a:r>
                  <a:rPr lang="en-US" sz="3200" b="1" dirty="0"/>
                  <a:t>geometry: </a:t>
                </a:r>
                <a:endParaRPr lang="en-US" sz="3200" b="1" dirty="0" smtClean="0"/>
              </a:p>
              <a:p>
                <a:pPr marL="514350" indent="-5143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first problem uses the dot product of two </a:t>
                </a:r>
                <a:r>
                  <a:rPr lang="en-US" sz="3200" b="1" dirty="0" smtClean="0"/>
                  <a:t>vectors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514350" indent="-5143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3200" b="1" dirty="0" smtClean="0"/>
                  <a:t>the second </a:t>
                </a:r>
                <a:r>
                  <a:rPr lang="en-US" sz="3200" b="1" dirty="0"/>
                  <a:t>problem uses the cross </a:t>
                </a:r>
                <a:r>
                  <a:rPr lang="en-US" sz="3200" b="1" dirty="0" smtClean="0"/>
                  <a:t>product</a:t>
                </a:r>
                <a:r>
                  <a:rPr lang="en-US" sz="3200" b="1" dirty="0"/>
                  <a:t> of </a:t>
                </a:r>
                <a:r>
                  <a:rPr lang="en-US" sz="3200" b="1" dirty="0" smtClean="0"/>
                  <a:t>two vectors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5878532"/>
              </a:xfrm>
              <a:prstGeom prst="rect">
                <a:avLst/>
              </a:prstGeom>
              <a:blipFill rotWithShape="0">
                <a:blip r:embed="rId2"/>
                <a:stretch>
                  <a:fillRect l="-2000" r="-1733" b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71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𝐁𝐞𝐭𝐰𝐞𝐞𝐧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𝐏𝐨𝐢𝐧𝐭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𝐏𝐥𝐚𝐧𝐞</m:t>
                    </m:r>
                  </m:oMath>
                </a14:m>
                <a:endParaRPr lang="en-US" sz="36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:r>
                  <a:rPr lang="en-US" sz="3200" b="1" dirty="0" smtClean="0"/>
                  <a:t>distance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between a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a plane is the length of the shortest </a:t>
                </a:r>
                <a:r>
                  <a:rPr lang="en-US" sz="3200" b="1" dirty="0" smtClean="0"/>
                  <a:t>line segment connecting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to the plane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as </a:t>
                </a:r>
                <a:r>
                  <a:rPr lang="en-US" sz="3200" b="1" dirty="0"/>
                  <a:t>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00986"/>
              </a:xfrm>
              <a:prstGeom prst="rect">
                <a:avLst/>
              </a:prstGeom>
              <a:blipFill>
                <a:blip r:embed="rId2"/>
                <a:stretch>
                  <a:fillRect l="-1667" r="-1667" b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28" y="2209800"/>
            <a:ext cx="417477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40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any 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in </a:t>
                </a:r>
                <a:r>
                  <a:rPr lang="en-US" sz="3200" b="1" dirty="0" smtClean="0"/>
                  <a:t>the plane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find this distance by projecting the </a:t>
                </a:r>
                <a:r>
                  <a:rPr lang="en-US" sz="3200" b="1" dirty="0" smtClean="0"/>
                  <a:t>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𝐏𝐐</m:t>
                        </m:r>
                      </m:e>
                    </m:acc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onto the normal </a:t>
                </a:r>
                <a:r>
                  <a:rPr lang="en-US" sz="3200" b="1" dirty="0" smtClean="0"/>
                  <a:t>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02966"/>
              </a:xfrm>
              <a:prstGeom prst="rect">
                <a:avLst/>
              </a:prstGeom>
              <a:blipFill>
                <a:blip r:embed="rId2"/>
                <a:stretch>
                  <a:fillRect l="-1667" r="-1667" b="-4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696745"/>
            <a:ext cx="9144000" cy="1494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length of this projection is the desired distance.</a:t>
            </a:r>
          </a:p>
        </p:txBody>
      </p:sp>
    </p:spTree>
    <p:extLst>
      <p:ext uri="{BB962C8B-B14F-4D97-AF65-F5344CB8AC3E}">
        <p14:creationId xmlns:p14="http://schemas.microsoft.com/office/powerpoint/2010/main" val="1259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64577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𝐁𝐞𝐭𝐰𝐞𝐞𝐧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𝐏𝐨𝐢𝐧𝐭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𝐏𝐥𝐚𝐧𝐞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distance between a plane and a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(not in the plane) </a:t>
                </a:r>
                <a:r>
                  <a:rPr lang="en-US" sz="3200" b="1" dirty="0" smtClean="0"/>
                  <a:t>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𝐩𝐫𝐨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𝐏𝐐</m:t>
                              </m:r>
                            </m:e>
                          </m:ac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𝐏𝐐</m:t>
                                  </m:r>
                                </m:e>
                              </m:ac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 point in the plane and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normal to the plane.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6457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3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𝐝𝐢𝐫𝐞𝐜𝐭𝐢𝐨𝐧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𝐯𝐞𝐜𝐭𝐨𝐫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for the </a:t>
                </a:r>
                <a:r>
                  <a:rPr lang="en-US" sz="3200" b="1" dirty="0" smtClean="0"/>
                  <a:t>line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 are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𝐝𝐢𝐫𝐞𝐜𝐭𝐢𝐨𝐧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𝐧𝐮𝐦𝐛𝐞𝐫𝐬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533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1828800"/>
                <a:ext cx="9144000" cy="240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One way of describing the line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to say that it consists </a:t>
                </a:r>
                <a:r>
                  <a:rPr lang="en-US" sz="3200" b="1" dirty="0" smtClean="0"/>
                  <a:t>of all points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for which the </a:t>
                </a:r>
                <a:r>
                  <a:rPr lang="en-US" sz="3200" b="1" dirty="0" smtClean="0"/>
                  <a:t>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𝐏𝐐</m:t>
                        </m:r>
                      </m:e>
                    </m:acc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parallel </a:t>
                </a:r>
                <a:r>
                  <a:rPr lang="en-US" sz="3200" b="1" dirty="0" smtClean="0"/>
                  <a:t>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8800"/>
                <a:ext cx="9144000" cy="2402966"/>
              </a:xfrm>
              <a:prstGeom prst="rect">
                <a:avLst/>
              </a:prstGeom>
              <a:blipFill>
                <a:blip r:embed="rId3"/>
                <a:stretch>
                  <a:fillRect l="-1667" r="-1667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820" y="4267200"/>
                <a:ext cx="9144000" cy="2592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means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𝐏𝐐</m:t>
                        </m:r>
                      </m:e>
                    </m:acc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</a:t>
                </a:r>
                <a:r>
                  <a:rPr lang="en-US" sz="3200" b="1" dirty="0" smtClean="0"/>
                  <a:t>a scalar </a:t>
                </a:r>
                <a:r>
                  <a:rPr lang="en-US" sz="3200" b="1" dirty="0"/>
                  <a:t>multiple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you can </a:t>
                </a:r>
                <a:r>
                  <a:rPr lang="en-US" sz="3200" b="1" dirty="0" smtClean="0"/>
                  <a:t>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𝐏𝐐</m:t>
                        </m:r>
                      </m:e>
                    </m:acc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 </a:t>
                </a:r>
                <a:r>
                  <a:rPr lang="en-US" sz="3200" b="1" dirty="0" smtClean="0"/>
                  <a:t>scalar: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𝐏𝐐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𝒕𝒄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4267200"/>
                <a:ext cx="9144000" cy="2592248"/>
              </a:xfrm>
              <a:prstGeom prst="rect">
                <a:avLst/>
              </a:prstGeom>
              <a:blipFill>
                <a:blip r:embed="rId4"/>
                <a:stretch>
                  <a:fillRect l="-1667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75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find a point in the plane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35508"/>
                <a:ext cx="9144000" cy="1936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from the equation you can conclude that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den>
                        </m:f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/>
                  <a:t> lies in the plane.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35508"/>
                <a:ext cx="9144000" cy="1936492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82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𝐅𝐢𝐧𝐝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𝐁𝐞𝐭𝐰𝐞𝐞𝐧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𝐏𝐨𝐢𝐧𝐭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𝐏𝐥𝐚𝐧𝐞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distance between the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</a:t>
                </a:r>
                <a:r>
                  <a:rPr lang="en-US" sz="3200" b="1" dirty="0" smtClean="0"/>
                  <a:t>plane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8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630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Find </a:t>
                </a:r>
                <a:r>
                  <a:rPr lang="en-US" sz="3200" b="1" dirty="0"/>
                  <a:t>the distance between the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</a:t>
                </a:r>
                <a:r>
                  <a:rPr lang="en-US" sz="3200" b="1" dirty="0" smtClean="0"/>
                  <a:t>plane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𝐩𝐫𝐨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e>
                            <m:sub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𝐏𝐐</m:t>
                              </m:r>
                            </m:e>
                          </m:acc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𝐏𝐐</m:t>
                                  </m:r>
                                </m:e>
                              </m:acc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</m: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𝟕𝟒𝟏𝟕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𝟐𝟕𝟔𝟐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01149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solution </a:t>
                </a:r>
                <a:r>
                  <a:rPr lang="en-US" sz="3200" b="1" dirty="0" smtClean="0"/>
                  <a:t>to </a:t>
                </a:r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Example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note that the </a:t>
                </a:r>
                <a:r>
                  <a:rPr lang="en-US" sz="3200" b="1" dirty="0" smtClean="0"/>
                  <a:t>choice of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arbitrary</a:t>
                </a:r>
                <a:r>
                  <a:rPr lang="en-US" sz="3200" b="1" dirty="0" smtClean="0"/>
                  <a:t>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733" r="-1733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416076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Try choosing a different point in the plane to verify that you obtain the same distance</a:t>
                </a:r>
                <a:r>
                  <a:rPr lang="en-US" sz="3200" b="1" dirty="0" smtClean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16076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644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From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you can determine that the distance between the </a:t>
                </a:r>
                <a:r>
                  <a:rPr lang="en-US" sz="2800" b="1" dirty="0" smtClean="0"/>
                  <a:t>point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1" dirty="0" smtClean="0"/>
                  <a:t> and </a:t>
                </a:r>
                <a:r>
                  <a:rPr lang="en-US" sz="2800" b="1" dirty="0"/>
                  <a:t>the plane </a:t>
                </a:r>
                <a:r>
                  <a:rPr lang="en-US" sz="2800" b="1" dirty="0" smtClean="0"/>
                  <a:t>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or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1" dirty="0"/>
                  <a:t> is a point in the plane </a:t>
                </a:r>
                <a:r>
                  <a:rPr lang="en-US" sz="2800" b="1" dirty="0" smtClean="0"/>
                  <a:t>and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644511"/>
              </a:xfrm>
              <a:prstGeom prst="rect">
                <a:avLst/>
              </a:prstGeom>
              <a:blipFill>
                <a:blip r:embed="rId2"/>
                <a:stretch>
                  <a:fillRect l="-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02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8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𝐅𝐢𝐧𝐝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28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28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𝐁𝐞𝐭𝐰𝐞𝐞𝐧</m:t>
                    </m:r>
                    <m:r>
                      <a:rPr lang="en-US" sz="28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𝐓𝐰𝐨</m:t>
                    </m:r>
                    <m:r>
                      <a:rPr lang="en-US" sz="28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𝐏𝐚𝐫𝐚𝐥𝐥𝐞𝐥</m:t>
                      </m:r>
                      <m:r>
                        <a:rPr lang="en-US" sz="28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𝐏𝐥𝐚𝐧𝐞𝐬</m:t>
                      </m:r>
                    </m:oMath>
                  </m:oMathPara>
                </a14:m>
                <a:endParaRPr lang="en-US" sz="28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Find the distance between the two </a:t>
                </a:r>
                <a:r>
                  <a:rPr lang="en-US" sz="2800" b="1" dirty="0"/>
                  <a:t>parallel </a:t>
                </a:r>
                <a:r>
                  <a:rPr lang="en-US" sz="2800" b="1" dirty="0" smtClean="0"/>
                  <a:t>planes given by</a:t>
                </a:r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800" b="1" dirty="0" smtClean="0">
                    <a:solidFill>
                      <a:srgbClr val="002060"/>
                    </a:solidFill>
                  </a:rPr>
                  <a:t>	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and	</a:t>
                </a:r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 smtClean="0">
                    <a:solidFill>
                      <a:srgbClr val="002060"/>
                    </a:solidFill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as 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28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r>
                  <a:rPr lang="en-US" sz="28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28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09310"/>
              </a:xfrm>
              <a:prstGeom prst="rect">
                <a:avLst/>
              </a:prstGeom>
              <a:blipFill>
                <a:blip r:embed="rId2"/>
                <a:stretch>
                  <a:fillRect l="-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873" y="2057400"/>
            <a:ext cx="449112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2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630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: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	</a:t>
                </a:r>
                <a:endParaRPr lang="en-US" sz="3200" b="1" dirty="0" smtClean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 smtClean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>
                    <a:solidFill>
                      <a:srgbClr val="002060"/>
                    </a:solidFill>
                  </a:rPr>
                  <a:t>:</a:t>
                </a:r>
                <a:endParaRPr lang="en-US" sz="3200" b="1" dirty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 smtClean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3200" b="1" dirty="0" smtClean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𝐏𝐐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 smtClean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𝐩𝐫𝐨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e>
                            <m:sub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𝐏𝐐</m:t>
                              </m:r>
                            </m:e>
                          </m:acc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𝐏𝐐</m:t>
                                  </m:r>
                                </m:e>
                              </m:acc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</m:d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𝟏𝟑𝟖𝟏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63011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9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𝐁𝐞𝐭𝐰𝐞𝐞𝐧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𝐏𝐨𝐢𝐧𝐭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</m:t>
                    </m:r>
                  </m:oMath>
                </a14:m>
                <a:endParaRPr lang="en-US" sz="36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formula for the distance between a point and a line in space resembles that </a:t>
                </a:r>
                <a:r>
                  <a:rPr lang="en-US" sz="3200" b="1" dirty="0" smtClean="0"/>
                  <a:t>for the </a:t>
                </a:r>
                <a:r>
                  <a:rPr lang="en-US" sz="3200" b="1" dirty="0"/>
                  <a:t>distance between a point and a </a:t>
                </a:r>
                <a:r>
                  <a:rPr lang="en-US" sz="3200" b="1" dirty="0" smtClean="0"/>
                  <a:t>plane — except </a:t>
                </a:r>
                <a:r>
                  <a:rPr lang="en-US" sz="3200" b="1" dirty="0"/>
                  <a:t>that you replace the dot product </a:t>
                </a:r>
                <a:r>
                  <a:rPr lang="en-US" sz="3200" b="1" dirty="0" smtClean="0"/>
                  <a:t>with the </a:t>
                </a:r>
                <a:r>
                  <a:rPr lang="en-US" sz="3200" b="1" dirty="0"/>
                  <a:t>length of the cross product and the normal vector with a direction vector </a:t>
                </a:r>
                <a:r>
                  <a:rPr lang="en-US" sz="3200" b="1" dirty="0" smtClean="0"/>
                  <a:t>for the </a:t>
                </a:r>
                <a:r>
                  <a:rPr lang="en-US" sz="3200" b="1" dirty="0"/>
                  <a:t>line.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5531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62065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𝐁𝐞𝐭𝐰𝐞𝐞𝐧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𝐏𝐨𝐢𝐧𝐭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𝐋𝐢𝐧𝐞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𝐢𝐧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𝐒𝐩𝐚𝐜𝐞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distance between a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a line in space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𝐏𝐐</m:t>
                                  </m:r>
                                </m:e>
                              </m:ac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 direction vector for the line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 point on the line.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6206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2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𝐏𝐫𝐨𝐨𝐟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the distance between the 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3200" b="1" dirty="0" smtClean="0"/>
                  <a:t> and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given line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820" y="2133600"/>
                <a:ext cx="9137180" cy="1818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𝐏𝐐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</m:oMath>
                </a14:m>
                <a:r>
                  <a:rPr lang="en-US" sz="3200" b="1" dirty="0" smtClean="0"/>
                  <a:t> where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the angle </a:t>
                </a:r>
                <a:r>
                  <a:rPr lang="en-US" sz="3200" b="1" dirty="0" smtClean="0"/>
                  <a:t>between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𝐏𝐐</m:t>
                        </m:r>
                      </m:e>
                    </m:acc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133600"/>
                <a:ext cx="9137180" cy="1818190"/>
              </a:xfrm>
              <a:prstGeom prst="rect">
                <a:avLst/>
              </a:prstGeom>
              <a:blipFill>
                <a:blip r:embed="rId3"/>
                <a:stretch>
                  <a:fillRect l="-1668" r="-1734" b="-5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50" y="3400425"/>
            <a:ext cx="55054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4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By equating corresponding </a:t>
                </a:r>
                <a:r>
                  <a:rPr lang="en-US" sz="3200" b="1" dirty="0" smtClean="0"/>
                  <a:t>components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 smtClean="0"/>
                  <a:t>you can obtain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𝐩𝐚𝐫𝐚𝐦𝐞𝐭𝐫𝐢𝐜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𝐞𝐪𝐮𝐚𝐭𝐢𝐨𝐧𝐬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of a </a:t>
                </a:r>
                <a:r>
                  <a:rPr lang="en-US" sz="3200" b="1" dirty="0" smtClean="0"/>
                  <a:t>line in </a:t>
                </a:r>
                <a:r>
                  <a:rPr lang="en-US" sz="3200" b="1" dirty="0"/>
                  <a:t>space</a:t>
                </a:r>
                <a:r>
                  <a:rPr lang="en-US" sz="3200" b="1" dirty="0" smtClean="0"/>
                  <a:t>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0" y="2784425"/>
                <a:ext cx="9144000" cy="3785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𝐓𝐡𝐞𝐨𝐫𝐞𝐦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𝐏𝐚𝐫𝐚𝐦𝐞𝐭𝐫𝐢𝐜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𝐄𝐪𝐮𝐚𝐭𝐢𝐨𝐧𝐬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𝐋𝐢𝐧𝐞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A line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3200" b="1" dirty="0"/>
                  <a:t> parallel to the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3200" b="1" dirty="0"/>
                  <a:t> and passing through the 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is </a:t>
                </a:r>
                <a:r>
                  <a:rPr lang="en-US" sz="3200" b="1" dirty="0"/>
                  <a:t>represented by the parametric equations</a:t>
                </a:r>
              </a:p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𝒕𝒂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𝒕𝒃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𝒕𝒄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84425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1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2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Recalling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𝐏𝐐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𝐏𝐐</m:t>
                              </m:r>
                            </m:e>
                          </m:ac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𝐏𝐐</m:t>
                              </m:r>
                            </m:e>
                          </m:acc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3954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4377658"/>
                <a:ext cx="9144000" cy="1767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/>
                  <a:t>Consequently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𝐏𝐐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𝐏𝐐</m:t>
                                  </m:r>
                                </m:e>
                              </m:acc>
                              <m:r>
                                <a:rPr lang="en-US" sz="3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77658"/>
                <a:ext cx="9144000" cy="1767792"/>
              </a:xfrm>
              <a:prstGeom prst="rect">
                <a:avLst/>
              </a:prstGeom>
              <a:blipFill>
                <a:blip r:embed="rId3"/>
                <a:stretch>
                  <a:fillRect l="-1667" t="-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61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820" y="0"/>
                <a:ext cx="9144000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𝐁𝐞𝐭𝐰𝐞𝐞𝐧</m:t>
                    </m:r>
                    <m:r>
                      <a:rPr lang="en-US" sz="32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𝐏𝐨𝐢𝐧𝐭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𝐋𝐢𝐧𝐞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distance between the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</a:t>
                </a:r>
                <a:r>
                  <a:rPr lang="en-US" sz="3200" b="1" dirty="0" smtClean="0"/>
                  <a:t>line given by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3200" b="1" i="1" dirty="0" smtClean="0">
                    <a:latin typeface="Cambria Math" panose="02040503050406030204" pitchFamily="18" charset="0"/>
                  </a:rPr>
                  <a:t> </a:t>
                </a:r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i="1" dirty="0" smtClean="0">
                    <a:latin typeface="Cambria Math" panose="02040503050406030204" pitchFamily="18" charset="0"/>
                  </a:rPr>
                  <a:t> </a:t>
                </a:r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600164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71" y="2362200"/>
            <a:ext cx="3438029" cy="449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9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6200" y="3058886"/>
            <a:ext cx="8991600" cy="8273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</a:t>
            </a: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</a:t>
            </a: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56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32265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𝐓𝐡𝐞𝐨𝐫𝐞𝐦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𝐒𝐲𝐦𝐦𝐞𝐭𝐫𝐢𝐜</m:t>
                      </m:r>
                      <m:r>
                        <a:rPr lang="en-US" sz="3200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𝐄𝐪𝐮𝐚𝐭𝐢𝐨𝐧𝐬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𝐋𝐢𝐧𝐞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the </a:t>
                </a:r>
                <a:r>
                  <a:rPr lang="en-US" sz="3200" b="1" dirty="0"/>
                  <a:t>direction </a:t>
                </a:r>
                <a:r>
                  <a:rPr lang="en-US" sz="3200" b="1" dirty="0" smtClean="0"/>
                  <a:t>numbers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are all nonzero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you can eliminate </a:t>
                </a:r>
                <a:r>
                  <a:rPr lang="en-US" sz="3200" b="1" dirty="0" smtClean="0"/>
                  <a:t>the parameter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to obtain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𝐬𝐲𝐦𝐦𝐞𝐭𝐫𝐢𝐜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𝐞𝐪𝐮𝐚𝐭𝐢𝐨𝐧𝐬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of the </a:t>
                </a:r>
                <a:r>
                  <a:rPr lang="en-US" sz="3200" b="1" dirty="0" smtClean="0"/>
                  <a:t>line: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226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46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Parametric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and 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Symmetric 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Equations</a:t>
                </a:r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1231106"/>
              </a:xfrm>
              <a:prstGeom prst="rect">
                <a:avLst/>
              </a:prstGeom>
              <a:blipFill>
                <a:blip r:embed="rId2"/>
                <a:stretch>
                  <a:fillRect t="-6931" b="-18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1102578"/>
                <a:ext cx="5410200" cy="5755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/>
                  <a:t>Find parametric and symmetric equations of the line that passes through the point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</a:t>
                </a:r>
                <a:r>
                  <a:rPr lang="en-US" sz="3200" b="1" dirty="0"/>
                  <a:t>is parallel </a:t>
                </a:r>
                <a:r>
                  <a:rPr lang="en-US" sz="3200" b="1" dirty="0" smtClean="0"/>
                  <a:t>to the vector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2578"/>
                <a:ext cx="5410200" cy="5755422"/>
              </a:xfrm>
              <a:prstGeom prst="rect">
                <a:avLst/>
              </a:prstGeom>
              <a:blipFill>
                <a:blip r:embed="rId3"/>
                <a:stretch>
                  <a:fillRect l="-2815" r="-2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190" y="1295400"/>
            <a:ext cx="353181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907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𝐩𝐚𝐫𝐚𝐦𝐞𝐭𝐫𝐢𝐜</m:t>
                    </m:r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𝐞𝐪𝐮𝐚𝐭𝐢𝐨𝐧𝐬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of </a:t>
                </a:r>
                <a:r>
                  <a:rPr lang="en-US" sz="3200" b="1" dirty="0" smtClean="0"/>
                  <a:t>the line where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−∞,+∞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𝐬𝐲𝐦𝐦𝐞𝐭𝐫𝐢𝐜</m:t>
                    </m:r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𝐞𝐪𝐮𝐚𝐭𝐢𝐨𝐧𝐬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of the </a:t>
                </a:r>
                <a:r>
                  <a:rPr lang="en-US" sz="3200" b="1" dirty="0"/>
                  <a:t>line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07323"/>
              </a:xfrm>
              <a:prstGeom prst="rect">
                <a:avLst/>
              </a:prstGeom>
              <a:blipFill>
                <a:blip r:embed="rId2"/>
                <a:stretch>
                  <a:fillRect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9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0621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Neither parametric equations nor symmetric equations of a given line are unique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0" y="2226936"/>
                <a:ext cx="9144000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For instance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in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Example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by letting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 in the parametric equations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you would obtain the </a:t>
                </a:r>
                <a:r>
                  <a:rPr lang="en-US" sz="2800" b="1" dirty="0" smtClean="0"/>
                  <a:t>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26936"/>
                <a:ext cx="9144000" cy="1964064"/>
              </a:xfrm>
              <a:prstGeom prst="rect">
                <a:avLst/>
              </a:prstGeom>
              <a:blipFill>
                <a:blip r:embed="rId2"/>
                <a:stretch>
                  <a:fillRect l="-1333" r="-1333" b="-7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20" y="4180344"/>
                <a:ext cx="91440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Using this point with the direction numbers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would </a:t>
                </a:r>
                <a:r>
                  <a:rPr lang="en-US" sz="2800" b="1" dirty="0"/>
                  <a:t>produce a different set of parametric </a:t>
                </a:r>
                <a:r>
                  <a:rPr lang="en-US" sz="2800" b="1" dirty="0" smtClean="0"/>
                  <a:t>equations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4180344"/>
                <a:ext cx="9144000" cy="2677656"/>
              </a:xfrm>
              <a:prstGeom prst="rect">
                <a:avLst/>
              </a:prstGeom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5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707</TotalTime>
  <Words>1422</Words>
  <Application>Microsoft Office PowerPoint</Application>
  <PresentationFormat>On-screen Show (4:3)</PresentationFormat>
  <Paragraphs>219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137</cp:revision>
  <dcterms:created xsi:type="dcterms:W3CDTF">2006-08-16T00:00:00Z</dcterms:created>
  <dcterms:modified xsi:type="dcterms:W3CDTF">2020-12-21T07:22:34Z</dcterms:modified>
</cp:coreProperties>
</file>